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7AB7"/>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Objects="1">
      <p:cViewPr varScale="1">
        <p:scale>
          <a:sx n="26" d="100"/>
          <a:sy n="26" d="100"/>
        </p:scale>
        <p:origin x="1338" y="216"/>
      </p:cViewPr>
      <p:guideLst>
        <p:guide orient="horz" pos="10368"/>
        <p:guide pos="13825"/>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96" d="100"/>
          <a:sy n="96" d="100"/>
        </p:scale>
        <p:origin x="-2832" y="-108"/>
      </p:cViewPr>
      <p:guideLst>
        <p:guide orient="horz" pos="2880"/>
        <p:guide pos="2160"/>
      </p:guideLst>
    </p:cSldViewPr>
  </p:notes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1A93FA-A810-4E6E-87EB-DCBA577F83C7}" type="datetimeFigureOut">
              <a:rPr lang="en-US" smtClean="0"/>
              <a:t>4/29/2016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490C68-9FB5-4399-BEC1-A20A4B88099F}" type="slidenum">
              <a:rPr lang="en-US" smtClean="0"/>
              <a:t>‹#›</a:t>
            </a:fld>
            <a:endParaRPr lang="en-US" dirty="0"/>
          </a:p>
        </p:txBody>
      </p:sp>
    </p:spTree>
    <p:extLst>
      <p:ext uri="{BB962C8B-B14F-4D97-AF65-F5344CB8AC3E}">
        <p14:creationId xmlns:p14="http://schemas.microsoft.com/office/powerpoint/2010/main" val="2980813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490C68-9FB5-4399-BEC1-A20A4B88099F}" type="slidenum">
              <a:rPr lang="en-US" smtClean="0"/>
              <a:t>1</a:t>
            </a:fld>
            <a:endParaRPr lang="en-US" dirty="0"/>
          </a:p>
        </p:txBody>
      </p:sp>
    </p:spTree>
    <p:extLst>
      <p:ext uri="{BB962C8B-B14F-4D97-AF65-F5344CB8AC3E}">
        <p14:creationId xmlns:p14="http://schemas.microsoft.com/office/powerpoint/2010/main" val="2133507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15"/>
          <p:cNvSpPr/>
          <p:nvPr userDrawn="1"/>
        </p:nvSpPr>
        <p:spPr>
          <a:xfrm>
            <a:off x="33000759" y="-2"/>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8" name="Straight Connector 7"/>
          <p:cNvCxnSpPr/>
          <p:nvPr userDrawn="1"/>
        </p:nvCxnSpPr>
        <p:spPr>
          <a:xfrm>
            <a:off x="33477200" y="-1"/>
            <a:ext cx="0" cy="3291840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0" y="0"/>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2" name="Picture 11" descr="tag.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931600" y="28431701"/>
            <a:ext cx="6959600" cy="2570697"/>
          </a:xfrm>
          <a:prstGeom prst="rect">
            <a:avLst/>
          </a:prstGeom>
        </p:spPr>
      </p:pic>
      <p:sp>
        <p:nvSpPr>
          <p:cNvPr id="17" name="Rectangle 16"/>
          <p:cNvSpPr/>
          <p:nvPr userDrawn="1"/>
        </p:nvSpPr>
        <p:spPr>
          <a:xfrm>
            <a:off x="0" y="-1"/>
            <a:ext cx="711200"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33000758" y="0"/>
            <a:ext cx="10890443" cy="1524000"/>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p:cNvSpPr/>
          <p:nvPr userDrawn="1"/>
        </p:nvSpPr>
        <p:spPr>
          <a:xfrm>
            <a:off x="10890442" y="0"/>
            <a:ext cx="32035558"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p:cNvSpPr/>
          <p:nvPr userDrawn="1"/>
        </p:nvSpPr>
        <p:spPr>
          <a:xfrm>
            <a:off x="711200" y="0"/>
            <a:ext cx="10179242"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TextBox 20"/>
          <p:cNvSpPr txBox="1"/>
          <p:nvPr userDrawn="1"/>
        </p:nvSpPr>
        <p:spPr>
          <a:xfrm>
            <a:off x="1117600" y="387578"/>
            <a:ext cx="9772842"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469125" y="0"/>
            <a:ext cx="1551675"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p:cNvSpPr/>
          <p:nvPr userDrawn="1"/>
        </p:nvSpPr>
        <p:spPr>
          <a:xfrm>
            <a:off x="12039599" y="0"/>
            <a:ext cx="429525"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TextBox 23"/>
          <p:cNvSpPr txBox="1"/>
          <p:nvPr userDrawn="1"/>
        </p:nvSpPr>
        <p:spPr>
          <a:xfrm>
            <a:off x="14642592" y="277850"/>
            <a:ext cx="17400080" cy="923330"/>
          </a:xfrm>
          <a:prstGeom prst="rect">
            <a:avLst/>
          </a:prstGeom>
          <a:noFill/>
        </p:spPr>
        <p:txBody>
          <a:bodyPr wrap="square" rtlCol="0" anchor="t" anchorCtr="0">
            <a:spAutoFit/>
          </a:bodyPr>
          <a:lstStyle/>
          <a:p>
            <a:pPr algn="r">
              <a:spcAft>
                <a:spcPts val="1800"/>
              </a:spcAft>
            </a:pPr>
            <a:r>
              <a:rPr lang="en-US" sz="5400" b="1" dirty="0" smtClean="0">
                <a:latin typeface="Georgia"/>
                <a:cs typeface="Georgia"/>
              </a:rPr>
              <a:t>Electrical Engineering &amp; Computer Science</a:t>
            </a:r>
            <a:endParaRPr lang="en-US" sz="5400" b="1" dirty="0">
              <a:latin typeface="Georgia"/>
              <a:cs typeface="Georgia"/>
            </a:endParaRPr>
          </a:p>
        </p:txBody>
      </p:sp>
      <p:sp>
        <p:nvSpPr>
          <p:cNvPr id="31" name="Rectangle 30"/>
          <p:cNvSpPr/>
          <p:nvPr userDrawn="1"/>
        </p:nvSpPr>
        <p:spPr>
          <a:xfrm>
            <a:off x="33000758" y="0"/>
            <a:ext cx="9925244"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Rectangle 31"/>
          <p:cNvSpPr/>
          <p:nvPr userDrawn="1"/>
        </p:nvSpPr>
        <p:spPr>
          <a:xfrm>
            <a:off x="33000759" y="-2"/>
            <a:ext cx="476441" cy="1524000"/>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endParaRPr lang="en-US" dirty="0"/>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4/29/2016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4/29/2016</a:t>
            </a:fld>
            <a:endParaRPr lang="en-US" dirty="0"/>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dirty="0"/>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33461324" y="2743199"/>
            <a:ext cx="9972675" cy="13258801"/>
          </a:xfrm>
          <a:prstGeom prst="rect">
            <a:avLst/>
          </a:prstGeom>
          <a:solidFill>
            <a:schemeClr val="accent1">
              <a:alpha val="1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37AB7"/>
              </a:solidFill>
            </a:endParaRPr>
          </a:p>
        </p:txBody>
      </p:sp>
      <p:sp>
        <p:nvSpPr>
          <p:cNvPr id="2" name="Title 1"/>
          <p:cNvSpPr>
            <a:spLocks noGrp="1"/>
          </p:cNvSpPr>
          <p:nvPr>
            <p:ph type="ctrTitle" idx="4294967295"/>
          </p:nvPr>
        </p:nvSpPr>
        <p:spPr>
          <a:xfrm>
            <a:off x="11887200" y="1828800"/>
            <a:ext cx="20116800" cy="2743200"/>
          </a:xfrm>
        </p:spPr>
        <p:txBody>
          <a:bodyPr lIns="0" tIns="0" rIns="0" bIns="0" anchor="t">
            <a:noAutofit/>
          </a:bodyPr>
          <a:lstStyle/>
          <a:p>
            <a:r>
              <a:rPr lang="en-US" sz="9600" b="1" spc="-1">
                <a:solidFill>
                  <a:srgbClr val="000000"/>
                </a:solidFill>
                <a:uFill>
                  <a:solidFill>
                    <a:srgbClr val="FFFFFF"/>
                  </a:solidFill>
                </a:uFill>
                <a:ea typeface="DejaVu Sans"/>
              </a:rPr>
              <a:t>PiLight</a:t>
            </a:r>
            <a:r>
              <a:rPr lang="en-US" sz="9600" dirty="0"/>
              <a:t/>
            </a:r>
            <a:br>
              <a:rPr lang="en-US" sz="9600" dirty="0"/>
            </a:br>
            <a:r>
              <a:rPr lang="en-US" sz="5400" dirty="0" smtClean="0"/>
              <a:t>“</a:t>
            </a:r>
            <a:r>
              <a:rPr lang="en-US" sz="5400" b="1" spc="-1" dirty="0" smtClean="0">
                <a:solidFill>
                  <a:srgbClr val="000000"/>
                </a:solidFill>
                <a:uFill>
                  <a:solidFill>
                    <a:srgbClr val="FFFFFF"/>
                  </a:solidFill>
                </a:uFill>
                <a:ea typeface="DejaVu Sans"/>
              </a:rPr>
              <a:t>Not </a:t>
            </a:r>
            <a:r>
              <a:rPr lang="en-US" sz="5400" b="1" spc="-1" dirty="0">
                <a:solidFill>
                  <a:srgbClr val="000000"/>
                </a:solidFill>
                <a:uFill>
                  <a:solidFill>
                    <a:srgbClr val="FFFFFF"/>
                  </a:solidFill>
                </a:uFill>
                <a:ea typeface="DejaVu Sans"/>
              </a:rPr>
              <a:t>Exactly the Internet of </a:t>
            </a:r>
            <a:r>
              <a:rPr lang="en-US" sz="5400" b="1" spc="-1" dirty="0" smtClean="0">
                <a:solidFill>
                  <a:srgbClr val="000000"/>
                </a:solidFill>
                <a:uFill>
                  <a:solidFill>
                    <a:srgbClr val="FFFFFF"/>
                  </a:solidFill>
                </a:uFill>
                <a:ea typeface="DejaVu Sans"/>
              </a:rPr>
              <a:t>Things” </a:t>
            </a:r>
            <a:r>
              <a:rPr lang="en-US" sz="5400" b="1" spc="-1" dirty="0">
                <a:solidFill>
                  <a:srgbClr val="000000"/>
                </a:solidFill>
                <a:uFill>
                  <a:solidFill>
                    <a:srgbClr val="FFFFFF"/>
                  </a:solidFill>
                </a:uFill>
                <a:ea typeface="DejaVu Sans"/>
              </a:rPr>
              <a:t>for </a:t>
            </a:r>
            <a:r>
              <a:rPr lang="en-US" sz="5400" b="1" spc="-1" dirty="0" smtClean="0">
                <a:solidFill>
                  <a:srgbClr val="000000"/>
                </a:solidFill>
                <a:uFill>
                  <a:solidFill>
                    <a:srgbClr val="FFFFFF"/>
                  </a:solidFill>
                </a:uFill>
                <a:ea typeface="DejaVu Sans"/>
              </a:rPr>
              <a:t>Home Lighting</a:t>
            </a:r>
            <a:endParaRPr lang="en-US" sz="5400" dirty="0"/>
          </a:p>
        </p:txBody>
      </p:sp>
      <p:sp>
        <p:nvSpPr>
          <p:cNvPr id="26" name="TextBox 25"/>
          <p:cNvSpPr txBox="1"/>
          <p:nvPr/>
        </p:nvSpPr>
        <p:spPr>
          <a:xfrm>
            <a:off x="941153" y="2736718"/>
            <a:ext cx="9117247" cy="10979282"/>
          </a:xfrm>
          <a:prstGeom prst="rect">
            <a:avLst/>
          </a:prstGeom>
          <a:noFill/>
        </p:spPr>
        <p:txBody>
          <a:bodyPr wrap="square" rtlCol="0" anchor="t" anchorCtr="0">
            <a:noAutofit/>
          </a:bodyPr>
          <a:lstStyle/>
          <a:p>
            <a:pPr>
              <a:spcAft>
                <a:spcPts val="2400"/>
              </a:spcAft>
            </a:pPr>
            <a:r>
              <a:rPr lang="en-US" sz="7200" dirty="0" smtClean="0">
                <a:solidFill>
                  <a:srgbClr val="337AB7"/>
                </a:solidFill>
              </a:rPr>
              <a:t>Approach Taken</a:t>
            </a:r>
            <a:endParaRPr lang="en-US" sz="7200" dirty="0">
              <a:solidFill>
                <a:srgbClr val="337AB7"/>
              </a:solidFill>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primary goal for </a:t>
            </a:r>
            <a:r>
              <a:rPr lang="en-US" sz="4000" spc="-1" dirty="0" smtClean="0">
                <a:solidFill>
                  <a:srgbClr val="000000"/>
                </a:solidFill>
                <a:uFill>
                  <a:solidFill>
                    <a:srgbClr val="FFFFFF"/>
                  </a:solidFill>
                </a:uFill>
                <a:latin typeface="Georgia" panose="02040502050405020303" pitchFamily="18" charset="0"/>
                <a:ea typeface="DejaVu Sans"/>
              </a:rPr>
              <a:t>PiLight was </a:t>
            </a:r>
            <a:r>
              <a:rPr lang="en-US" sz="4000" spc="-1" dirty="0">
                <a:solidFill>
                  <a:srgbClr val="000000"/>
                </a:solidFill>
                <a:uFill>
                  <a:solidFill>
                    <a:srgbClr val="FFFFFF"/>
                  </a:solidFill>
                </a:uFill>
                <a:latin typeface="Georgia" panose="02040502050405020303" pitchFamily="18" charset="0"/>
                <a:ea typeface="DejaVu Sans"/>
              </a:rPr>
              <a:t>ease of use, so </a:t>
            </a:r>
            <a:r>
              <a:rPr lang="en-US" sz="4000" spc="-1">
                <a:solidFill>
                  <a:srgbClr val="000000"/>
                </a:solidFill>
                <a:uFill>
                  <a:solidFill>
                    <a:srgbClr val="FFFFFF"/>
                  </a:solidFill>
                </a:uFill>
                <a:latin typeface="Georgia" panose="02040502050405020303" pitchFamily="18" charset="0"/>
                <a:ea typeface="DejaVu Sans"/>
              </a:rPr>
              <a:t>we </a:t>
            </a:r>
            <a:r>
              <a:rPr lang="en-US" sz="4000" spc="-1" smtClean="0">
                <a:solidFill>
                  <a:srgbClr val="000000"/>
                </a:solidFill>
                <a:uFill>
                  <a:solidFill>
                    <a:srgbClr val="FFFFFF"/>
                  </a:solidFill>
                </a:uFill>
                <a:latin typeface="Georgia" panose="02040502050405020303" pitchFamily="18" charset="0"/>
                <a:ea typeface="DejaVu Sans"/>
              </a:rPr>
              <a:t>designed a simple front page with clickable switches for each light.  The interface is available on </a:t>
            </a:r>
            <a:r>
              <a:rPr lang="en-US" sz="4000" spc="-1" dirty="0" smtClean="0">
                <a:solidFill>
                  <a:srgbClr val="000000"/>
                </a:solidFill>
                <a:uFill>
                  <a:solidFill>
                    <a:srgbClr val="FFFFFF"/>
                  </a:solidFill>
                </a:uFill>
                <a:latin typeface="Georgia" panose="02040502050405020303" pitchFamily="18" charset="0"/>
                <a:ea typeface="DejaVu Sans"/>
              </a:rPr>
              <a:t>the control unit’s </a:t>
            </a:r>
            <a:r>
              <a:rPr lang="en-US" sz="4000" spc="-1" smtClean="0">
                <a:solidFill>
                  <a:srgbClr val="000000"/>
                </a:solidFill>
                <a:uFill>
                  <a:solidFill>
                    <a:srgbClr val="FFFFFF"/>
                  </a:solidFill>
                </a:uFill>
                <a:latin typeface="Georgia" panose="02040502050405020303" pitchFamily="18" charset="0"/>
                <a:ea typeface="DejaVu Sans"/>
              </a:rPr>
              <a:t>touchscreen for quick reference, as well as any phone</a:t>
            </a:r>
            <a:r>
              <a:rPr lang="en-US" sz="4000" spc="-1" dirty="0" smtClean="0">
                <a:solidFill>
                  <a:srgbClr val="000000"/>
                </a:solidFill>
                <a:uFill>
                  <a:solidFill>
                    <a:srgbClr val="FFFFFF"/>
                  </a:solidFill>
                </a:uFill>
                <a:latin typeface="Georgia" panose="02040502050405020303" pitchFamily="18" charset="0"/>
                <a:ea typeface="DejaVu Sans"/>
              </a:rPr>
              <a:t>, tablet, or laptop.  Easy setup was also important</a:t>
            </a:r>
            <a:r>
              <a:rPr lang="en-US" sz="4000" spc="-1" smtClean="0">
                <a:solidFill>
                  <a:srgbClr val="000000"/>
                </a:solidFill>
                <a:uFill>
                  <a:solidFill>
                    <a:srgbClr val="FFFFFF"/>
                  </a:solidFill>
                </a:uFill>
                <a:latin typeface="Georgia" panose="02040502050405020303" pitchFamily="18" charset="0"/>
                <a:ea typeface="DejaVu Sans"/>
              </a:rPr>
              <a:t>, so all devices </a:t>
            </a:r>
            <a:r>
              <a:rPr lang="en-US" sz="4000" spc="-1" dirty="0" smtClean="0">
                <a:solidFill>
                  <a:srgbClr val="000000"/>
                </a:solidFill>
                <a:uFill>
                  <a:solidFill>
                    <a:srgbClr val="FFFFFF"/>
                  </a:solidFill>
                </a:uFill>
                <a:latin typeface="Georgia" panose="02040502050405020303" pitchFamily="18" charset="0"/>
                <a:ea typeface="DejaVu Sans"/>
              </a:rPr>
              <a:t>communicate wirelessly.  Users </a:t>
            </a:r>
            <a:r>
              <a:rPr lang="en-US" sz="4000" spc="-1" dirty="0">
                <a:solidFill>
                  <a:srgbClr val="000000"/>
                </a:solidFill>
                <a:uFill>
                  <a:solidFill>
                    <a:srgbClr val="FFFFFF"/>
                  </a:solidFill>
                </a:uFill>
                <a:latin typeface="Georgia" panose="02040502050405020303" pitchFamily="18" charset="0"/>
                <a:ea typeface="DejaVu Sans"/>
              </a:rPr>
              <a:t>can plug their lights into the strips, connect them to power, press the pairing button, and the control unit will pair up and allow users to toggle and program their lights.</a:t>
            </a:r>
            <a:endParaRPr lang="en-US" sz="4000" dirty="0">
              <a:latin typeface="Georgia" panose="02040502050405020303" pitchFamily="18" charset="0"/>
            </a:endParaRPr>
          </a:p>
        </p:txBody>
      </p:sp>
      <p:sp>
        <p:nvSpPr>
          <p:cNvPr id="30" name="Subtitle 2"/>
          <p:cNvSpPr txBox="1">
            <a:spLocks/>
          </p:cNvSpPr>
          <p:nvPr/>
        </p:nvSpPr>
        <p:spPr>
          <a:xfrm>
            <a:off x="33832800" y="3200400"/>
            <a:ext cx="9144000" cy="914400"/>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r>
              <a:rPr lang="en-US" sz="5400" smtClean="0">
                <a:solidFill>
                  <a:schemeClr val="tx1"/>
                </a:solidFill>
              </a:rPr>
              <a:t>CS Capstone Project Team 22</a:t>
            </a:r>
            <a:endParaRPr lang="en-US" sz="5400" dirty="0">
              <a:solidFill>
                <a:schemeClr val="tx1"/>
              </a:solidFill>
            </a:endParaRPr>
          </a:p>
        </p:txBody>
      </p:sp>
      <p:sp>
        <p:nvSpPr>
          <p:cNvPr id="16" name="TextBox 15"/>
          <p:cNvSpPr txBox="1"/>
          <p:nvPr/>
        </p:nvSpPr>
        <p:spPr>
          <a:xfrm>
            <a:off x="941153" y="22402800"/>
            <a:ext cx="9117247" cy="91440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Solutions Considered</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Wired connections; these would be too difficult to set up</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Non-touchscreen device; this would require lots of tiny buttons, making the interface difficult to use</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Ad-hoc networking; this was not feasible with our hardware and made connecting via a phone or laptop difficult, so we went with Wi-Fi and a device pairing system.</a:t>
            </a:r>
            <a:endParaRPr lang="en-US" sz="4000" dirty="0">
              <a:latin typeface="Georgia" panose="02040502050405020303" pitchFamily="18" charset="0"/>
            </a:endParaRPr>
          </a:p>
        </p:txBody>
      </p:sp>
      <p:sp>
        <p:nvSpPr>
          <p:cNvPr id="17" name="TextBox 16"/>
          <p:cNvSpPr txBox="1"/>
          <p:nvPr/>
        </p:nvSpPr>
        <p:spPr>
          <a:xfrm>
            <a:off x="11887200" y="12344400"/>
            <a:ext cx="9143999" cy="19202400"/>
          </a:xfrm>
          <a:prstGeom prst="rect">
            <a:avLst/>
          </a:prstGeom>
          <a:noFill/>
        </p:spPr>
        <p:txBody>
          <a:bodyPr wrap="square" rtlCol="0" anchor="t" anchorCtr="0">
            <a:noAutofit/>
          </a:bodyPr>
          <a:lstStyle/>
          <a:p>
            <a:pPr>
              <a:spcAft>
                <a:spcPts val="2400"/>
              </a:spcAft>
            </a:pPr>
            <a:r>
              <a:rPr lang="en-US" sz="7200" dirty="0" smtClean="0">
                <a:solidFill>
                  <a:srgbClr val="337AB7"/>
                </a:solidFill>
              </a:rPr>
              <a:t>Project Description</a:t>
            </a:r>
            <a:endParaRPr lang="en-US" sz="7200" dirty="0">
              <a:solidFill>
                <a:srgbClr val="337AB7"/>
              </a:solidFill>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The options on the market today for home </a:t>
            </a:r>
            <a:r>
              <a:rPr lang="en-US" sz="4000" spc="-1" dirty="0" smtClean="0">
                <a:solidFill>
                  <a:srgbClr val="000000"/>
                </a:solidFill>
                <a:uFill>
                  <a:solidFill>
                    <a:srgbClr val="FFFFFF"/>
                  </a:solidFill>
                </a:uFill>
                <a:latin typeface="Georgia" panose="02040502050405020303" pitchFamily="18" charset="0"/>
                <a:ea typeface="DejaVu Sans"/>
              </a:rPr>
              <a:t>lighting </a:t>
            </a:r>
            <a:r>
              <a:rPr lang="en-US" sz="4000" spc="-1" dirty="0">
                <a:solidFill>
                  <a:srgbClr val="000000"/>
                </a:solidFill>
                <a:uFill>
                  <a:solidFill>
                    <a:srgbClr val="FFFFFF"/>
                  </a:solidFill>
                </a:uFill>
                <a:latin typeface="Georgia" panose="02040502050405020303" pitchFamily="18" charset="0"/>
                <a:ea typeface="DejaVu Sans"/>
              </a:rPr>
              <a:t>control are less than ideal.  You can either pay out the nose for an </a:t>
            </a:r>
            <a:r>
              <a:rPr lang="en-US" sz="4000" spc="-1" dirty="0" smtClean="0">
                <a:solidFill>
                  <a:srgbClr val="000000"/>
                </a:solidFill>
                <a:uFill>
                  <a:solidFill>
                    <a:srgbClr val="FFFFFF"/>
                  </a:solidFill>
                </a:uFill>
                <a:latin typeface="Georgia" panose="02040502050405020303" pitchFamily="18" charset="0"/>
                <a:ea typeface="DejaVu Sans"/>
              </a:rPr>
              <a:t>overly-complex system that might get shut down in a few years, </a:t>
            </a:r>
            <a:r>
              <a:rPr lang="en-US" sz="4000" spc="-1" dirty="0">
                <a:solidFill>
                  <a:srgbClr val="000000"/>
                </a:solidFill>
                <a:uFill>
                  <a:solidFill>
                    <a:srgbClr val="FFFFFF"/>
                  </a:solidFill>
                </a:uFill>
                <a:latin typeface="Georgia" panose="02040502050405020303" pitchFamily="18" charset="0"/>
                <a:ea typeface="DejaVu Sans"/>
              </a:rPr>
              <a:t>or be stuck with a cheap system that needs constant reprogramming for the changing </a:t>
            </a:r>
            <a:r>
              <a:rPr lang="en-US" sz="4000" spc="-1" dirty="0" smtClean="0">
                <a:solidFill>
                  <a:srgbClr val="000000"/>
                </a:solidFill>
                <a:uFill>
                  <a:solidFill>
                    <a:srgbClr val="FFFFFF"/>
                  </a:solidFill>
                </a:uFill>
                <a:latin typeface="Georgia" panose="02040502050405020303" pitchFamily="18" charset="0"/>
                <a:ea typeface="DejaVu Sans"/>
              </a:rPr>
              <a:t>sunset and sunrise </a:t>
            </a:r>
            <a:r>
              <a:rPr lang="en-US" sz="4000" spc="-1" dirty="0">
                <a:solidFill>
                  <a:srgbClr val="000000"/>
                </a:solidFill>
                <a:uFill>
                  <a:solidFill>
                    <a:srgbClr val="FFFFFF"/>
                  </a:solidFill>
                </a:uFill>
                <a:latin typeface="Georgia" panose="02040502050405020303" pitchFamily="18" charset="0"/>
                <a:ea typeface="DejaVu Sans"/>
              </a:rPr>
              <a:t>times.</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goal is to split the difference by providing a solution that is both easy to use and affordable.  The solution includes a central control unit </a:t>
            </a:r>
            <a:r>
              <a:rPr lang="en-US" sz="4000" spc="-1" dirty="0" smtClean="0">
                <a:solidFill>
                  <a:srgbClr val="000000"/>
                </a:solidFill>
                <a:uFill>
                  <a:solidFill>
                    <a:srgbClr val="FFFFFF"/>
                  </a:solidFill>
                </a:uFill>
                <a:latin typeface="Georgia" panose="02040502050405020303" pitchFamily="18" charset="0"/>
                <a:ea typeface="DejaVu Sans"/>
              </a:rPr>
              <a:t>with a </a:t>
            </a:r>
            <a:r>
              <a:rPr lang="en-US" sz="4000" spc="-1" dirty="0">
                <a:solidFill>
                  <a:srgbClr val="000000"/>
                </a:solidFill>
                <a:uFill>
                  <a:solidFill>
                    <a:srgbClr val="FFFFFF"/>
                  </a:solidFill>
                </a:uFill>
                <a:latin typeface="Georgia" panose="02040502050405020303" pitchFamily="18" charset="0"/>
                <a:ea typeface="DejaVu Sans"/>
              </a:rPr>
              <a:t>touchscreen for </a:t>
            </a:r>
            <a:r>
              <a:rPr lang="en-US" sz="4000" spc="-1" dirty="0" smtClean="0">
                <a:solidFill>
                  <a:srgbClr val="000000"/>
                </a:solidFill>
                <a:uFill>
                  <a:solidFill>
                    <a:srgbClr val="FFFFFF"/>
                  </a:solidFill>
                </a:uFill>
                <a:latin typeface="Georgia" panose="02040502050405020303" pitchFamily="18" charset="0"/>
                <a:ea typeface="DejaVu Sans"/>
              </a:rPr>
              <a:t>wirelessly controlling </a:t>
            </a:r>
            <a:r>
              <a:rPr lang="en-US" sz="4000" spc="-1" dirty="0">
                <a:solidFill>
                  <a:srgbClr val="000000"/>
                </a:solidFill>
                <a:uFill>
                  <a:solidFill>
                    <a:srgbClr val="FFFFFF"/>
                  </a:solidFill>
                </a:uFill>
                <a:latin typeface="Georgia" panose="02040502050405020303" pitchFamily="18" charset="0"/>
                <a:ea typeface="DejaVu Sans"/>
              </a:rPr>
              <a:t>lights, a web site for controlling the entire system from a phone, laptop, tablet, or other device, and </a:t>
            </a:r>
            <a:r>
              <a:rPr lang="en-US" sz="4000" spc="-1" dirty="0" smtClean="0">
                <a:solidFill>
                  <a:srgbClr val="000000"/>
                </a:solidFill>
                <a:uFill>
                  <a:solidFill>
                    <a:srgbClr val="FFFFFF"/>
                  </a:solidFill>
                </a:uFill>
                <a:latin typeface="Georgia" panose="02040502050405020303" pitchFamily="18" charset="0"/>
                <a:ea typeface="DejaVu Sans"/>
              </a:rPr>
              <a:t>power strip </a:t>
            </a:r>
            <a:r>
              <a:rPr lang="en-US" sz="4000" spc="-1" dirty="0">
                <a:solidFill>
                  <a:srgbClr val="000000"/>
                </a:solidFill>
                <a:uFill>
                  <a:solidFill>
                    <a:srgbClr val="FFFFFF"/>
                  </a:solidFill>
                </a:uFill>
                <a:latin typeface="Georgia" panose="02040502050405020303" pitchFamily="18" charset="0"/>
                <a:ea typeface="DejaVu Sans"/>
              </a:rPr>
              <a:t>devices to plug lights into that communicate with the central control unit wirelessly.</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Running on commodity hardware and open source software, the system </a:t>
            </a:r>
            <a:r>
              <a:rPr lang="en-US" sz="4000" spc="-1" dirty="0" smtClean="0">
                <a:solidFill>
                  <a:srgbClr val="000000"/>
                </a:solidFill>
                <a:uFill>
                  <a:solidFill>
                    <a:srgbClr val="FFFFFF"/>
                  </a:solidFill>
                </a:uFill>
                <a:latin typeface="Georgia" panose="02040502050405020303" pitchFamily="18" charset="0"/>
                <a:ea typeface="DejaVu Sans"/>
              </a:rPr>
              <a:t>is inexpensive and easy </a:t>
            </a:r>
            <a:r>
              <a:rPr lang="en-US" sz="4000" spc="-1" dirty="0">
                <a:solidFill>
                  <a:srgbClr val="000000"/>
                </a:solidFill>
                <a:uFill>
                  <a:solidFill>
                    <a:srgbClr val="FFFFFF"/>
                  </a:solidFill>
                </a:uFill>
                <a:latin typeface="Georgia" panose="02040502050405020303" pitchFamily="18" charset="0"/>
                <a:ea typeface="DejaVu Sans"/>
              </a:rPr>
              <a:t>to extend to other applications as well, such as garage door openers, sprinkler systems, and more!</a:t>
            </a:r>
            <a:endParaRPr lang="en-US" sz="4000" dirty="0">
              <a:latin typeface="Georgia" panose="02040502050405020303" pitchFamily="18" charset="0"/>
            </a:endParaRPr>
          </a:p>
        </p:txBody>
      </p:sp>
      <p:sp>
        <p:nvSpPr>
          <p:cNvPr id="18" name="TextBox 17"/>
          <p:cNvSpPr txBox="1"/>
          <p:nvPr/>
        </p:nvSpPr>
        <p:spPr>
          <a:xfrm>
            <a:off x="21945600" y="4572000"/>
            <a:ext cx="10058399" cy="82296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 Implemented</a:t>
            </a:r>
            <a:endParaRPr lang="en-US" sz="7200" dirty="0">
              <a:solidFill>
                <a:srgbClr val="337AB7"/>
              </a:solidFill>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Plug lights into </a:t>
            </a:r>
            <a:r>
              <a:rPr lang="en-US" sz="4000" spc="-1" dirty="0" smtClean="0">
                <a:solidFill>
                  <a:srgbClr val="000000"/>
                </a:solidFill>
                <a:uFill>
                  <a:solidFill>
                    <a:srgbClr val="FFFFFF"/>
                  </a:solidFill>
                </a:uFill>
                <a:latin typeface="Georgia" panose="02040502050405020303" pitchFamily="18" charset="0"/>
                <a:ea typeface="DejaVu Sans"/>
              </a:rPr>
              <a:t>strips</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Connect the light strips to power</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Connect the control unit to power and press the “pair” button</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All components </a:t>
            </a:r>
            <a:r>
              <a:rPr lang="en-US" sz="4000" spc="-1" dirty="0" smtClean="0">
                <a:solidFill>
                  <a:srgbClr val="000000"/>
                </a:solidFill>
                <a:uFill>
                  <a:solidFill>
                    <a:srgbClr val="FFFFFF"/>
                  </a:solidFill>
                </a:uFill>
                <a:latin typeface="Georgia" panose="02040502050405020303" pitchFamily="18" charset="0"/>
                <a:ea typeface="DejaVu Sans"/>
              </a:rPr>
              <a:t>connect </a:t>
            </a:r>
            <a:r>
              <a:rPr lang="en-US" sz="4000" spc="-1" dirty="0">
                <a:solidFill>
                  <a:srgbClr val="000000"/>
                </a:solidFill>
                <a:uFill>
                  <a:solidFill>
                    <a:srgbClr val="FFFFFF"/>
                  </a:solidFill>
                </a:uFill>
                <a:latin typeface="Georgia" panose="02040502050405020303" pitchFamily="18" charset="0"/>
                <a:ea typeface="DejaVu Sans"/>
              </a:rPr>
              <a:t>wirelessly</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Use touchscreen for </a:t>
            </a:r>
            <a:r>
              <a:rPr lang="en-US" sz="4000" spc="-1" dirty="0">
                <a:solidFill>
                  <a:srgbClr val="000000"/>
                </a:solidFill>
                <a:uFill>
                  <a:solidFill>
                    <a:srgbClr val="FFFFFF"/>
                  </a:solidFill>
                </a:uFill>
                <a:latin typeface="Georgia" panose="02040502050405020303" pitchFamily="18" charset="0"/>
                <a:ea typeface="DejaVu Sans"/>
              </a:rPr>
              <a:t>toggling lights</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Also control from </a:t>
            </a:r>
            <a:r>
              <a:rPr lang="en-US" sz="4000" spc="-1" dirty="0">
                <a:solidFill>
                  <a:srgbClr val="000000"/>
                </a:solidFill>
                <a:uFill>
                  <a:solidFill>
                    <a:srgbClr val="FFFFFF"/>
                  </a:solidFill>
                </a:uFill>
                <a:latin typeface="Georgia" panose="02040502050405020303" pitchFamily="18" charset="0"/>
                <a:ea typeface="DejaVu Sans"/>
              </a:rPr>
              <a:t>phone, laptop, etc.</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Lights </a:t>
            </a:r>
            <a:r>
              <a:rPr lang="en-US" sz="4000" spc="-1" dirty="0">
                <a:solidFill>
                  <a:srgbClr val="000000"/>
                </a:solidFill>
                <a:uFill>
                  <a:solidFill>
                    <a:srgbClr val="FFFFFF"/>
                  </a:solidFill>
                </a:uFill>
                <a:latin typeface="Georgia" panose="02040502050405020303" pitchFamily="18" charset="0"/>
                <a:ea typeface="DejaVu Sans"/>
              </a:rPr>
              <a:t>can be set to toggle at sunset/sunrise automatically</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Open source software</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Inexpensive, easy to use, extensible</a:t>
            </a:r>
            <a:endParaRPr lang="en-US" sz="4000" dirty="0">
              <a:latin typeface="Georgia" panose="02040502050405020303" pitchFamily="18" charset="0"/>
            </a:endParaRPr>
          </a:p>
        </p:txBody>
      </p:sp>
      <p:sp>
        <p:nvSpPr>
          <p:cNvPr id="19" name="TextBox 18"/>
          <p:cNvSpPr txBox="1"/>
          <p:nvPr/>
        </p:nvSpPr>
        <p:spPr>
          <a:xfrm>
            <a:off x="21945600" y="27889200"/>
            <a:ext cx="10058400" cy="2677656"/>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Showing the main interface on a laptop, a phone, and the control unit (Raspberry Pi, lower right).  Also shown </a:t>
            </a:r>
            <a:r>
              <a:rPr lang="en-US" sz="2800" i="1" spc="-1">
                <a:solidFill>
                  <a:srgbClr val="000000"/>
                </a:solidFill>
                <a:uFill>
                  <a:solidFill>
                    <a:srgbClr val="FFFFFF"/>
                  </a:solidFill>
                </a:uFill>
                <a:ea typeface="DejaVu Sans"/>
              </a:rPr>
              <a:t>is </a:t>
            </a:r>
            <a:r>
              <a:rPr lang="en-US" sz="2800" i="1" spc="-1" smtClean="0">
                <a:solidFill>
                  <a:srgbClr val="000000"/>
                </a:solidFill>
                <a:uFill>
                  <a:solidFill>
                    <a:srgbClr val="FFFFFF"/>
                  </a:solidFill>
                </a:uFill>
                <a:ea typeface="DejaVu Sans"/>
              </a:rPr>
              <a:t>the hardware for a light strip, including a </a:t>
            </a:r>
            <a:r>
              <a:rPr lang="en-US" sz="2800" i="1" spc="-1" dirty="0">
                <a:solidFill>
                  <a:srgbClr val="000000"/>
                </a:solidFill>
                <a:uFill>
                  <a:solidFill>
                    <a:srgbClr val="FFFFFF"/>
                  </a:solidFill>
                </a:uFill>
                <a:ea typeface="DejaVu Sans"/>
              </a:rPr>
              <a:t>relay </a:t>
            </a:r>
            <a:r>
              <a:rPr lang="en-US" sz="2800" i="1" spc="-1" dirty="0" smtClean="0">
                <a:solidFill>
                  <a:srgbClr val="000000"/>
                </a:solidFill>
                <a:uFill>
                  <a:solidFill>
                    <a:srgbClr val="FFFFFF"/>
                  </a:solidFill>
                </a:uFill>
                <a:ea typeface="DejaVu Sans"/>
              </a:rPr>
              <a:t>(blue</a:t>
            </a:r>
            <a:r>
              <a:rPr lang="en-US" sz="2800" i="1" spc="-1">
                <a:solidFill>
                  <a:srgbClr val="000000"/>
                </a:solidFill>
                <a:uFill>
                  <a:solidFill>
                    <a:srgbClr val="FFFFFF"/>
                  </a:solidFill>
                </a:uFill>
                <a:ea typeface="DejaVu Sans"/>
              </a:rPr>
              <a:t>), </a:t>
            </a:r>
            <a:r>
              <a:rPr lang="en-US" sz="2800" i="1" spc="-1" smtClean="0">
                <a:solidFill>
                  <a:srgbClr val="000000"/>
                </a:solidFill>
                <a:uFill>
                  <a:solidFill>
                    <a:srgbClr val="FFFFFF"/>
                  </a:solidFill>
                </a:uFill>
                <a:ea typeface="DejaVu Sans"/>
              </a:rPr>
              <a:t>four </a:t>
            </a:r>
            <a:r>
              <a:rPr lang="en-US" sz="2800" i="1" spc="-1">
                <a:solidFill>
                  <a:srgbClr val="000000"/>
                </a:solidFill>
                <a:uFill>
                  <a:solidFill>
                    <a:srgbClr val="FFFFFF"/>
                  </a:solidFill>
                </a:uFill>
                <a:ea typeface="DejaVu Sans"/>
              </a:rPr>
              <a:t>connected </a:t>
            </a:r>
            <a:r>
              <a:rPr lang="en-US" sz="2800" i="1" spc="-1" smtClean="0">
                <a:solidFill>
                  <a:srgbClr val="000000"/>
                </a:solidFill>
                <a:uFill>
                  <a:solidFill>
                    <a:srgbClr val="FFFFFF"/>
                  </a:solidFill>
                </a:uFill>
                <a:ea typeface="DejaVu Sans"/>
              </a:rPr>
              <a:t>LEDs on a breadboard </a:t>
            </a:r>
            <a:r>
              <a:rPr lang="en-US" sz="2800" i="1" spc="-1" dirty="0">
                <a:solidFill>
                  <a:srgbClr val="000000"/>
                </a:solidFill>
                <a:uFill>
                  <a:solidFill>
                    <a:srgbClr val="FFFFFF"/>
                  </a:solidFill>
                </a:uFill>
                <a:ea typeface="DejaVu Sans"/>
              </a:rPr>
              <a:t>(right of relay</a:t>
            </a:r>
            <a:r>
              <a:rPr lang="en-US" sz="2800" i="1" spc="-1">
                <a:solidFill>
                  <a:srgbClr val="000000"/>
                </a:solidFill>
                <a:uFill>
                  <a:solidFill>
                    <a:srgbClr val="FFFFFF"/>
                  </a:solidFill>
                </a:uFill>
                <a:ea typeface="DejaVu Sans"/>
              </a:rPr>
              <a:t>), </a:t>
            </a:r>
            <a:r>
              <a:rPr lang="en-US" sz="2800" i="1" spc="-1" smtClean="0">
                <a:solidFill>
                  <a:srgbClr val="000000"/>
                </a:solidFill>
                <a:uFill>
                  <a:solidFill>
                    <a:srgbClr val="FFFFFF"/>
                  </a:solidFill>
                </a:uFill>
                <a:ea typeface="DejaVu Sans"/>
              </a:rPr>
              <a:t>and the ESP8266 Wi-Fi module </a:t>
            </a:r>
            <a:r>
              <a:rPr lang="en-US" sz="2800" i="1" spc="-1" dirty="0">
                <a:solidFill>
                  <a:srgbClr val="000000"/>
                </a:solidFill>
                <a:uFill>
                  <a:solidFill>
                    <a:srgbClr val="FFFFFF"/>
                  </a:solidFill>
                </a:uFill>
                <a:ea typeface="DejaVu Sans"/>
              </a:rPr>
              <a:t>(green, left of </a:t>
            </a:r>
            <a:r>
              <a:rPr lang="en-US" sz="2800" i="1" spc="-1">
                <a:solidFill>
                  <a:srgbClr val="000000"/>
                </a:solidFill>
                <a:uFill>
                  <a:solidFill>
                    <a:srgbClr val="FFFFFF"/>
                  </a:solidFill>
                </a:uFill>
                <a:ea typeface="DejaVu Sans"/>
              </a:rPr>
              <a:t>relay</a:t>
            </a:r>
            <a:r>
              <a:rPr lang="en-US" sz="2800" i="1" spc="-1" smtClean="0">
                <a:solidFill>
                  <a:srgbClr val="000000"/>
                </a:solidFill>
                <a:uFill>
                  <a:solidFill>
                    <a:srgbClr val="FFFFFF"/>
                  </a:solidFill>
                </a:uFill>
                <a:ea typeface="DejaVu Sans"/>
              </a:rPr>
              <a:t>). An </a:t>
            </a:r>
            <a:r>
              <a:rPr lang="en-US" sz="2800" i="1" spc="-1" dirty="0">
                <a:solidFill>
                  <a:srgbClr val="000000"/>
                </a:solidFill>
                <a:uFill>
                  <a:solidFill>
                    <a:srgbClr val="FFFFFF"/>
                  </a:solidFill>
                </a:uFill>
                <a:ea typeface="DejaVu Sans"/>
              </a:rPr>
              <a:t>Arduino </a:t>
            </a:r>
            <a:r>
              <a:rPr lang="en-US" sz="2800" i="1" spc="-1">
                <a:solidFill>
                  <a:srgbClr val="000000"/>
                </a:solidFill>
                <a:uFill>
                  <a:solidFill>
                    <a:srgbClr val="FFFFFF"/>
                  </a:solidFill>
                </a:uFill>
                <a:ea typeface="DejaVu Sans"/>
              </a:rPr>
              <a:t>Mega </a:t>
            </a:r>
            <a:r>
              <a:rPr lang="en-US" sz="2800" i="1" spc="-1" smtClean="0">
                <a:solidFill>
                  <a:srgbClr val="000000"/>
                </a:solidFill>
                <a:uFill>
                  <a:solidFill>
                    <a:srgbClr val="FFFFFF"/>
                  </a:solidFill>
                </a:uFill>
                <a:ea typeface="DejaVu Sans"/>
              </a:rPr>
              <a:t>is used as </a:t>
            </a:r>
            <a:r>
              <a:rPr lang="en-US" sz="2800" i="1" spc="-1" dirty="0">
                <a:solidFill>
                  <a:srgbClr val="000000"/>
                </a:solidFill>
                <a:uFill>
                  <a:solidFill>
                    <a:srgbClr val="FFFFFF"/>
                  </a:solidFill>
                </a:uFill>
                <a:ea typeface="DejaVu Sans"/>
              </a:rPr>
              <a:t>a power supply (above relay).</a:t>
            </a:r>
            <a:endParaRPr lang="en-US" sz="2800" dirty="0"/>
          </a:p>
        </p:txBody>
      </p:sp>
      <p:sp>
        <p:nvSpPr>
          <p:cNvPr id="21" name="TextBox 20"/>
          <p:cNvSpPr txBox="1"/>
          <p:nvPr/>
        </p:nvSpPr>
        <p:spPr>
          <a:xfrm>
            <a:off x="33832799" y="9144000"/>
            <a:ext cx="9601199" cy="5632311"/>
          </a:xfrm>
          <a:prstGeom prst="rect">
            <a:avLst/>
          </a:prstGeom>
          <a:noFill/>
        </p:spPr>
        <p:txBody>
          <a:bodyPr wrap="square" rtlCol="0">
            <a:spAutoFit/>
          </a:bodyPr>
          <a:lstStyle/>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TEAM MEMBERS</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Malcolm Diller (dillerm@oregonstate.edu)</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Sean Rettig (rettigs@oregonstate.edu)</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Evan Steele (steelee@oregonstate.edu)</a:t>
            </a:r>
            <a:endParaRPr lang="en-US" sz="3600" dirty="0">
              <a:latin typeface="Georgia" panose="02040502050405020303" pitchFamily="18" charset="0"/>
            </a:endParaRPr>
          </a:p>
          <a:p>
            <a:pPr marL="457200" indent="-457200">
              <a:lnSpc>
                <a:spcPct val="100000"/>
              </a:lnSpc>
            </a:pPr>
            <a:endParaRPr lang="en-US" sz="3600" dirty="0">
              <a:latin typeface="Georgia" panose="02040502050405020303" pitchFamily="18" charset="0"/>
            </a:endParaRPr>
          </a:p>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PROJECT ADVISOR</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Victor Hsu (hsuv@oregonstate.edu)</a:t>
            </a:r>
            <a:endParaRPr lang="en-US" sz="3600" dirty="0">
              <a:latin typeface="Georgia" panose="02040502050405020303" pitchFamily="18" charset="0"/>
            </a:endParaRPr>
          </a:p>
          <a:p>
            <a:pPr marL="457200" indent="-457200">
              <a:lnSpc>
                <a:spcPct val="100000"/>
              </a:lnSpc>
            </a:pPr>
            <a:endParaRPr lang="en-US" sz="3600" dirty="0">
              <a:latin typeface="Georgia" panose="02040502050405020303" pitchFamily="18" charset="0"/>
            </a:endParaRPr>
          </a:p>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PROJECT SPONSOR</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OSU</a:t>
            </a:r>
            <a:endParaRPr lang="en-US" sz="3600" dirty="0">
              <a:latin typeface="Georgia" panose="02040502050405020303" pitchFamily="18" charset="0"/>
            </a:endParaRPr>
          </a:p>
        </p:txBody>
      </p:sp>
      <p:sp>
        <p:nvSpPr>
          <p:cNvPr id="23" name="TextBox 22"/>
          <p:cNvSpPr txBox="1"/>
          <p:nvPr/>
        </p:nvSpPr>
        <p:spPr>
          <a:xfrm>
            <a:off x="33832800" y="16916400"/>
            <a:ext cx="9144000" cy="10972800"/>
          </a:xfrm>
          <a:prstGeom prst="rect">
            <a:avLst/>
          </a:prstGeom>
          <a:noFill/>
        </p:spPr>
        <p:txBody>
          <a:bodyPr wrap="square" rtlCol="0" anchor="t" anchorCtr="0">
            <a:noAutofit/>
          </a:bodyPr>
          <a:lstStyle/>
          <a:p>
            <a:pPr>
              <a:spcAft>
                <a:spcPts val="2400"/>
              </a:spcAft>
            </a:pPr>
            <a:r>
              <a:rPr lang="en-US" sz="7200" dirty="0" smtClean="0">
                <a:solidFill>
                  <a:srgbClr val="337AB7"/>
                </a:solidFill>
              </a:rPr>
              <a:t>Results and Recommendations</a:t>
            </a:r>
            <a:endParaRPr lang="en-US" sz="7200" dirty="0">
              <a:solidFill>
                <a:srgbClr val="337AB7"/>
              </a:solidFill>
            </a:endParaRPr>
          </a:p>
          <a:p>
            <a:pPr>
              <a:lnSpc>
                <a:spcPct val="100000"/>
              </a:lnSpc>
            </a:pPr>
            <a:r>
              <a:rPr lang="en-US" sz="4000" spc="-1" dirty="0" smtClean="0">
                <a:solidFill>
                  <a:srgbClr val="000000"/>
                </a:solidFill>
                <a:uFill>
                  <a:solidFill>
                    <a:srgbClr val="FFFFFF"/>
                  </a:solidFill>
                </a:uFill>
                <a:latin typeface="Georgia" panose="02040502050405020303" pitchFamily="18" charset="0"/>
                <a:ea typeface="DejaVu Sans"/>
              </a:rPr>
              <a:t>The PiLight interface </a:t>
            </a:r>
            <a:r>
              <a:rPr lang="en-US" sz="4000" spc="-1" dirty="0">
                <a:solidFill>
                  <a:srgbClr val="000000"/>
                </a:solidFill>
                <a:uFill>
                  <a:solidFill>
                    <a:srgbClr val="FFFFFF"/>
                  </a:solidFill>
                </a:uFill>
                <a:latin typeface="Georgia" panose="02040502050405020303" pitchFamily="18" charset="0"/>
                <a:ea typeface="DejaVu Sans"/>
              </a:rPr>
              <a:t>is functional across all supported devices, including laptops, phones, and the Pi itself (the </a:t>
            </a:r>
            <a:r>
              <a:rPr lang="en-US" sz="4000" spc="-1" dirty="0" smtClean="0">
                <a:solidFill>
                  <a:srgbClr val="000000"/>
                </a:solidFill>
                <a:uFill>
                  <a:solidFill>
                    <a:srgbClr val="FFFFFF"/>
                  </a:solidFill>
                </a:uFill>
                <a:latin typeface="Georgia" panose="02040502050405020303" pitchFamily="18" charset="0"/>
                <a:ea typeface="DejaVu Sans"/>
              </a:rPr>
              <a:t>central control </a:t>
            </a:r>
            <a:r>
              <a:rPr lang="en-US" sz="4000" spc="-1" dirty="0">
                <a:solidFill>
                  <a:srgbClr val="000000"/>
                </a:solidFill>
                <a:uFill>
                  <a:solidFill>
                    <a:srgbClr val="FFFFFF"/>
                  </a:solidFill>
                </a:uFill>
                <a:latin typeface="Georgia" panose="02040502050405020303" pitchFamily="18" charset="0"/>
                <a:ea typeface="DejaVu Sans"/>
              </a:rPr>
              <a:t>unit).  Lights can be fully controlled both manually and through the comprehensive rule system that is both easy to use and highly customizable.</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work has resulted in a low-cost way to implement automation systems for home lighting.</a:t>
            </a:r>
            <a:endParaRPr lang="en-US" sz="4000" dirty="0">
              <a:latin typeface="Georgia" panose="02040502050405020303" pitchFamily="18" charset="0"/>
            </a:endParaRPr>
          </a:p>
        </p:txBody>
      </p:sp>
      <p:pic>
        <p:nvPicPr>
          <p:cNvPr id="25" name="Picture 24"/>
          <p:cNvPicPr/>
          <p:nvPr/>
        </p:nvPicPr>
        <p:blipFill>
          <a:blip r:embed="rId3"/>
          <a:stretch/>
        </p:blipFill>
        <p:spPr>
          <a:xfrm>
            <a:off x="34290000" y="4572000"/>
            <a:ext cx="8229600" cy="4114800"/>
          </a:xfrm>
          <a:prstGeom prst="rect">
            <a:avLst/>
          </a:prstGeom>
          <a:ln w="25400">
            <a:solidFill>
              <a:srgbClr val="337AB7"/>
            </a:solidFill>
          </a:ln>
        </p:spPr>
      </p:pic>
      <p:pic>
        <p:nvPicPr>
          <p:cNvPr id="27" name="Picture 26"/>
          <p:cNvPicPr/>
          <p:nvPr/>
        </p:nvPicPr>
        <p:blipFill>
          <a:blip r:embed="rId4"/>
          <a:srcRect t="13459" b="36233"/>
          <a:stretch/>
        </p:blipFill>
        <p:spPr>
          <a:xfrm>
            <a:off x="11915775" y="5486400"/>
            <a:ext cx="9115424" cy="5057775"/>
          </a:xfrm>
          <a:prstGeom prst="rect">
            <a:avLst/>
          </a:prstGeom>
          <a:ln w="25400">
            <a:solidFill>
              <a:srgbClr val="337AB7"/>
            </a:solidFill>
          </a:ln>
        </p:spPr>
      </p:pic>
      <p:sp>
        <p:nvSpPr>
          <p:cNvPr id="31" name="TextBox 30"/>
          <p:cNvSpPr txBox="1"/>
          <p:nvPr/>
        </p:nvSpPr>
        <p:spPr>
          <a:xfrm>
            <a:off x="914400" y="20116800"/>
            <a:ext cx="9144000" cy="1815882"/>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Light automation settings as seen on a laptop</a:t>
            </a:r>
            <a:r>
              <a:rPr lang="en-US" sz="2800" i="1" spc="-1" dirty="0" smtClean="0">
                <a:solidFill>
                  <a:srgbClr val="000000"/>
                </a:solidFill>
                <a:uFill>
                  <a:solidFill>
                    <a:srgbClr val="FFFFFF"/>
                  </a:solidFill>
                </a:uFill>
                <a:ea typeface="DejaVu Sans"/>
              </a:rPr>
              <a:t>.  A simple interface let users create “rules”, which decide when a light should be on or off.  An advanced interface is also available.</a:t>
            </a:r>
            <a:endParaRPr lang="en-US" sz="2800" dirty="0"/>
          </a:p>
        </p:txBody>
      </p:sp>
      <p:pic>
        <p:nvPicPr>
          <p:cNvPr id="33" name="Picture 32"/>
          <p:cNvPicPr/>
          <p:nvPr/>
        </p:nvPicPr>
        <p:blipFill rotWithShape="1">
          <a:blip r:embed="rId5"/>
          <a:srcRect t="4097" b="12738"/>
          <a:stretch/>
        </p:blipFill>
        <p:spPr>
          <a:xfrm>
            <a:off x="21945600" y="13716000"/>
            <a:ext cx="10058399" cy="13716000"/>
          </a:xfrm>
          <a:prstGeom prst="rect">
            <a:avLst/>
          </a:prstGeom>
          <a:ln w="25400">
            <a:solidFill>
              <a:srgbClr val="337AB7"/>
            </a:solidFill>
          </a:ln>
        </p:spPr>
      </p:pic>
      <p:pic>
        <p:nvPicPr>
          <p:cNvPr id="34" name="Picture 33"/>
          <p:cNvPicPr/>
          <p:nvPr/>
        </p:nvPicPr>
        <p:blipFill>
          <a:blip r:embed="rId6"/>
          <a:stretch/>
        </p:blipFill>
        <p:spPr>
          <a:xfrm>
            <a:off x="41148000" y="13716000"/>
            <a:ext cx="1828800" cy="1828800"/>
          </a:xfrm>
          <a:prstGeom prst="rect">
            <a:avLst/>
          </a:prstGeom>
          <a:ln>
            <a:noFill/>
          </a:ln>
        </p:spPr>
      </p:pic>
      <p:sp>
        <p:nvSpPr>
          <p:cNvPr id="35" name="TextBox 34"/>
          <p:cNvSpPr txBox="1"/>
          <p:nvPr/>
        </p:nvSpPr>
        <p:spPr>
          <a:xfrm>
            <a:off x="11887200" y="10972800"/>
            <a:ext cx="9144000" cy="954107"/>
          </a:xfrm>
          <a:prstGeom prst="rect">
            <a:avLst/>
          </a:prstGeom>
          <a:noFill/>
        </p:spPr>
        <p:txBody>
          <a:bodyPr wrap="square" rtlCol="0">
            <a:spAutoFit/>
          </a:bodyPr>
          <a:lstStyle/>
          <a:p>
            <a:pPr>
              <a:lnSpc>
                <a:spcPct val="100000"/>
              </a:lnSpc>
            </a:pPr>
            <a:r>
              <a:rPr lang="en-US" sz="2800" i="1" spc="-1" dirty="0" smtClean="0">
                <a:solidFill>
                  <a:srgbClr val="000000"/>
                </a:solidFill>
                <a:uFill>
                  <a:solidFill>
                    <a:srgbClr val="FFFFFF"/>
                  </a:solidFill>
                </a:uFill>
                <a:ea typeface="DejaVu Sans"/>
              </a:rPr>
              <a:t>Main interface as seen </a:t>
            </a:r>
            <a:r>
              <a:rPr lang="en-US" sz="2800" i="1" spc="-1" dirty="0">
                <a:solidFill>
                  <a:srgbClr val="000000"/>
                </a:solidFill>
                <a:uFill>
                  <a:solidFill>
                    <a:srgbClr val="FFFFFF"/>
                  </a:solidFill>
                </a:uFill>
                <a:ea typeface="DejaVu Sans"/>
              </a:rPr>
              <a:t>on a laptop</a:t>
            </a:r>
            <a:r>
              <a:rPr lang="en-US" sz="2800" i="1" spc="-1" dirty="0" smtClean="0">
                <a:solidFill>
                  <a:srgbClr val="000000"/>
                </a:solidFill>
                <a:uFill>
                  <a:solidFill>
                    <a:srgbClr val="FFFFFF"/>
                  </a:solidFill>
                </a:uFill>
                <a:ea typeface="DejaVu Sans"/>
              </a:rPr>
              <a:t>.  Clicking a switch toggles the light (or group of lights) on or off.</a:t>
            </a:r>
            <a:endParaRPr lang="en-US" sz="2800" dirty="0"/>
          </a:p>
        </p:txBody>
      </p:sp>
      <p:pic>
        <p:nvPicPr>
          <p:cNvPr id="1026" name="Picture 2" descr="D:\screensho1.png"/>
          <p:cNvPicPr>
            <a:picLocks noChangeAspect="1" noChangeArrowheads="1"/>
          </p:cNvPicPr>
          <p:nvPr/>
        </p:nvPicPr>
        <p:blipFill rotWithShape="1">
          <a:blip r:embed="rId7">
            <a:extLst>
              <a:ext uri="{28A0092B-C50C-407E-A947-70E740481C1C}">
                <a14:useLocalDpi xmlns:a14="http://schemas.microsoft.com/office/drawing/2010/main" val="0"/>
              </a:ext>
            </a:extLst>
          </a:blip>
          <a:srcRect r="33152" b="1762"/>
          <a:stretch/>
        </p:blipFill>
        <p:spPr bwMode="auto">
          <a:xfrm>
            <a:off x="914400" y="13258800"/>
            <a:ext cx="8229600" cy="5943600"/>
          </a:xfrm>
          <a:prstGeom prst="rect">
            <a:avLst/>
          </a:prstGeom>
          <a:noFill/>
          <a:ln w="25400">
            <a:solidFill>
              <a:srgbClr val="337AB7"/>
            </a:solidFill>
          </a:ln>
          <a:extLst>
            <a:ext uri="{909E8E84-426E-40DD-AFC4-6F175D3DCCD1}">
              <a14:hiddenFill xmlns:a14="http://schemas.microsoft.com/office/drawing/2010/main">
                <a:solidFill>
                  <a:srgbClr val="FFFFFF"/>
                </a:solidFill>
              </a14:hiddenFill>
            </a:ext>
          </a:extLst>
        </p:spPr>
      </p:pic>
      <p:pic>
        <p:nvPicPr>
          <p:cNvPr id="1027" name="Picture 3" descr="D:\screenshot1.png"/>
          <p:cNvPicPr>
            <a:picLocks noChangeAspect="1" noChangeArrowheads="1"/>
          </p:cNvPicPr>
          <p:nvPr/>
        </p:nvPicPr>
        <p:blipFill rotWithShape="1">
          <a:blip r:embed="rId8">
            <a:extLst>
              <a:ext uri="{28A0092B-C50C-407E-A947-70E740481C1C}">
                <a14:useLocalDpi xmlns:a14="http://schemas.microsoft.com/office/drawing/2010/main" val="0"/>
              </a:ext>
            </a:extLst>
          </a:blip>
          <a:srcRect r="11590"/>
          <a:stretch/>
        </p:blipFill>
        <p:spPr bwMode="auto">
          <a:xfrm>
            <a:off x="5029200" y="16916400"/>
            <a:ext cx="5029200" cy="2743200"/>
          </a:xfrm>
          <a:prstGeom prst="rect">
            <a:avLst/>
          </a:prstGeom>
          <a:noFill/>
          <a:ln w="25400">
            <a:solidFill>
              <a:srgbClr val="337AB7"/>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5440</TotalTime>
  <Words>620</Words>
  <Application>Microsoft Office PowerPoint</Application>
  <PresentationFormat>Custom</PresentationFormat>
  <Paragraphs>42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DejaVu Sans</vt:lpstr>
      <vt:lpstr>Georgia</vt:lpstr>
      <vt:lpstr>Trebuchet MS</vt:lpstr>
      <vt:lpstr>Office Theme</vt:lpstr>
      <vt:lpstr>PiLight “Not Exactly the Internet of Things” for Home Lighting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marketing designer</dc:creator>
  <cp:lastModifiedBy>Rettig, Sean Robert</cp:lastModifiedBy>
  <cp:revision>66</cp:revision>
  <dcterms:created xsi:type="dcterms:W3CDTF">2012-12-17T23:48:15Z</dcterms:created>
  <dcterms:modified xsi:type="dcterms:W3CDTF">2016-04-29T19:29:12Z</dcterms:modified>
</cp:coreProperties>
</file>